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regular.fntdata"/><Relationship Id="rId21" Type="http://schemas.openxmlformats.org/officeDocument/2006/relationships/slide" Target="slides/slide17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in BCI with fNIRs for move/rest classification task</a:t>
            </a:r>
            <a:endParaRPr/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Convolutional vs conventional approaches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exxp.png"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9441"/>
            <a:ext cx="9144001" cy="4664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participants.png"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228725"/>
            <a:ext cx="571500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onset.png"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" y="1409700"/>
            <a:ext cx="62103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nn details.png"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7910" y="0"/>
            <a:ext cx="325178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class-acc.png"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486" y="0"/>
            <a:ext cx="50701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uster.png"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4416" y="0"/>
            <a:ext cx="373956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pix.png"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52" y="0"/>
            <a:ext cx="8523699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220" name="Shape 220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vs conventional: convolutional wins on BCI classification task</a:t>
            </a:r>
            <a:endParaRPr/>
          </a:p>
        </p:txBody>
      </p:sp>
      <p:pic>
        <p:nvPicPr>
          <p:cNvPr descr="Black and white image of ladder handles coming out of the water onto a floating dock" id="221" name="Shape 221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The BCI classification task has the potential to be a lot easier and adaptive/ scalable to new collected data.</a:t>
            </a:r>
            <a:endParaRPr sz="4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“Try to make things simple enough but not simpler than that”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3" name="Shape 233"/>
          <p:cNvSpPr txBox="1"/>
          <p:nvPr>
            <p:ph idx="4294967295" type="body"/>
          </p:nvPr>
        </p:nvSpPr>
        <p:spPr>
          <a:xfrm>
            <a:off x="773700" y="28854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Probably from Einstein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Provable by Heisenberg uncertainty principle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and contribution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BCI-fNIRs- motor execution classes: left, right, and rest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CNN to automatically extract the features from the hemodynamic response signal.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 answer: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(1) does CNN outperform conventional methods in fNIRS-based BCI?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(2) How well does CNN work with the input data of the hemodynamic response signal?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Conventional pipeline vs convolutional pipeline</a:t>
            </a: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1365500" y="1900925"/>
            <a:ext cx="1950600" cy="83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Denoising and local filtering</a:t>
            </a: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3575300" y="1900925"/>
            <a:ext cx="1950600" cy="83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processing: feature extraction</a:t>
            </a: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5785100" y="1900925"/>
            <a:ext cx="1950600" cy="83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classification and machine learning</a:t>
            </a: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1414275" y="2914663"/>
            <a:ext cx="1901700" cy="8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features: Laplacian filters &amp; Wavelet for spatial and temporal filtering</a:t>
            </a: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3576325" y="2927600"/>
            <a:ext cx="1950600" cy="83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features: PCA &amp; ICA (unsupervised learning)</a:t>
            </a: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5800350" y="2914675"/>
            <a:ext cx="1859100" cy="83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(supervised learning)</a:t>
            </a: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3340600" y="2266700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5551425" y="2282950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3340600" y="3257300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5550400" y="3257300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2861050" y="4006100"/>
            <a:ext cx="4874700" cy="80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NN (CNN): local feature extraction &amp; global &amp; classification</a:t>
            </a: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1406150" y="4003050"/>
            <a:ext cx="1227300" cy="80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178825" y="1934475"/>
            <a:ext cx="959100" cy="287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acquisition</a:t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8046725" y="1942600"/>
            <a:ext cx="1040400" cy="286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execution classes: rest, right, and left</a:t>
            </a: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7770375" y="22595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7770375" y="32501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7770375" y="41645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2664975" y="42407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140975" y="42407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1140975" y="34025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1140975" y="23357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Conventional pipeline vs convolutional pipeline</a:t>
            </a: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3575300" y="1900925"/>
            <a:ext cx="1950600" cy="83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features: mean, peak, skewness and kurtosis (momentums)</a:t>
            </a: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5785100" y="1900925"/>
            <a:ext cx="1950600" cy="83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Stepwise LDA (e.g. BCI 2003) and naive bayesian classifier</a:t>
            </a: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1414275" y="1942631"/>
            <a:ext cx="1901700" cy="286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spatial and temporal features and filtering for denoising: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Spatial Laplacian filters &amp;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Wavelet</a:t>
            </a: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3576325" y="2927600"/>
            <a:ext cx="1950600" cy="83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features: PCA &amp; ICA (unsupervised learning)</a:t>
            </a: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5800350" y="2914675"/>
            <a:ext cx="1859100" cy="83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 and SVM</a:t>
            </a: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3340600" y="2266700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5551425" y="2282950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3340600" y="3257300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5550400" y="3257300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3576400" y="4006100"/>
            <a:ext cx="4159200" cy="80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NN (CNN): local feature extraction &amp; global &amp; classification</a:t>
            </a: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178825" y="1934475"/>
            <a:ext cx="959100" cy="287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acquisition</a:t>
            </a: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8046725" y="1942600"/>
            <a:ext cx="1040400" cy="286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execution classes: rest, right, and left</a:t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7770375" y="22595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7770375" y="32501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7770375" y="41645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1140975" y="42407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1140975" y="34025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1140975" y="23357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3340600" y="4247900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End-to-End approach?</a:t>
            </a: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3499100" y="1705875"/>
            <a:ext cx="1950600" cy="87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features: mean, peak, skewness and kurtosis (momentums)</a:t>
            </a: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5708900" y="1705925"/>
            <a:ext cx="1950600" cy="87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Stepwise LDA (e.g. BCI 2003) and naive bayesian classifier</a:t>
            </a: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1338075" y="1705925"/>
            <a:ext cx="1901700" cy="287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spatial and temporal features and filtering for denoising: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Spatial Laplacian filters &amp;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Wavelet</a:t>
            </a: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3500125" y="2699000"/>
            <a:ext cx="1950600" cy="83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features: PCA &amp; ICA (unsupervised learning)</a:t>
            </a: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5724150" y="2686075"/>
            <a:ext cx="1950600" cy="83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 and SVM</a:t>
            </a: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3264400" y="2038100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5475225" y="2054350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3264400" y="3028700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5474200" y="3028700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3500200" y="3701300"/>
            <a:ext cx="4159200" cy="80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NN (CNN): local feature extraction &amp; global &amp; classification</a:t>
            </a: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102625" y="1705875"/>
            <a:ext cx="959100" cy="334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7970525" y="1714000"/>
            <a:ext cx="1040400" cy="333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</a:t>
            </a: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7694175" y="20309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7694175" y="30215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7694175" y="39359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1064775" y="40121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1064775" y="31739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1064775" y="21071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3264400" y="4019300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1338075" y="4652675"/>
            <a:ext cx="6336600" cy="400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End-to-End very Deep </a:t>
            </a:r>
            <a:r>
              <a:rPr lang="en"/>
              <a:t>Convolutional NN (CNN): local feature extraction, global </a:t>
            </a:r>
            <a:r>
              <a:rPr lang="en"/>
              <a:t>feature extraction</a:t>
            </a:r>
            <a:r>
              <a:rPr lang="en"/>
              <a:t> &amp; classification???</a:t>
            </a: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7694175" y="47741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1064775" y="47741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Conventional approaches</a:t>
            </a:r>
            <a:endParaRPr/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extracted manual features for ANN and SVN classification</a:t>
            </a:r>
            <a:endParaRPr/>
          </a:p>
        </p:txBody>
      </p:sp>
      <p:pic>
        <p:nvPicPr>
          <p:cNvPr descr="manual feature.png"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633" y="0"/>
            <a:ext cx="548433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</a:t>
            </a:r>
            <a:endParaRPr/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Wavelet and Multi resolution filter</a:t>
            </a:r>
            <a:endParaRPr/>
          </a:p>
        </p:txBody>
      </p:sp>
      <p:pic>
        <p:nvPicPr>
          <p:cNvPr descr="filtering.png"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362" y="0"/>
            <a:ext cx="265527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this slide to show a major stat. It can help enforce the presentation’s main message or argument.</a:t>
            </a:r>
            <a:endParaRPr/>
          </a:p>
        </p:txBody>
      </p:sp>
      <p:pic>
        <p:nvPicPr>
          <p:cNvPr descr="cnn.png"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666750"/>
            <a:ext cx="8324850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